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70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4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87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2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03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47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1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28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71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72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58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D4A2-C4A8-4919-8CB3-B208756160C3}" type="datetimeFigureOut">
              <a:rPr lang="it-IT" smtClean="0"/>
              <a:t>29/03/2015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223A7-A118-49D7-A601-03239F05A15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25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>
            <a:noAutofit/>
          </a:bodyPr>
          <a:lstStyle/>
          <a:p>
            <a:r>
              <a:rPr lang="it-IT" sz="5400" b="1" dirty="0" smtClean="0"/>
              <a:t>MISION EN EL MAGISTERIO Y EN EL CORAZON DE </a:t>
            </a:r>
            <a:br>
              <a:rPr lang="it-IT" sz="5400" b="1" dirty="0" smtClean="0"/>
            </a:br>
            <a:r>
              <a:rPr lang="it-IT" sz="5400" b="1" dirty="0" smtClean="0"/>
              <a:t>PAPA FRANCISCO</a:t>
            </a:r>
            <a:br>
              <a:rPr lang="it-IT" sz="5400" b="1" dirty="0" smtClean="0"/>
            </a:br>
            <a:r>
              <a:rPr lang="it-IT" sz="5400" b="1" dirty="0"/>
              <a:t/>
            </a:r>
            <a:br>
              <a:rPr lang="it-IT" sz="5400" b="1" dirty="0"/>
            </a:br>
            <a:endParaRPr lang="it-IT" sz="5400" b="1" dirty="0"/>
          </a:p>
        </p:txBody>
      </p:sp>
      <p:pic>
        <p:nvPicPr>
          <p:cNvPr id="5" name="Picture 2" descr="C:\Users\ASUS\Desktop\Federico\Films e foto\papa francis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90" y="3356992"/>
            <a:ext cx="4088034" cy="289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2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«Cada vez que intentamos volver a la fuente y recuperar la frescura original del Evangelio, brotan nuevos caminos, métodos creativos…»</a:t>
            </a:r>
            <a:br>
              <a:rPr lang="it-IT" sz="5300" b="1" dirty="0" smtClean="0"/>
            </a:br>
            <a:r>
              <a:rPr lang="it-IT" dirty="0" smtClean="0"/>
              <a:t>(EG 11)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279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«Una pastoral en clave misionera no se obsesiona por la transmisión desarticulada de una multitud de doctrinas…..</a:t>
            </a:r>
            <a:br>
              <a:rPr lang="it-IT" sz="5300" b="1" dirty="0" smtClean="0"/>
            </a:br>
            <a:r>
              <a:rPr lang="it-IT" sz="5300" b="1" dirty="0" smtClean="0"/>
              <a:t>El anuncio se concentra en </a:t>
            </a:r>
            <a:br>
              <a:rPr lang="it-IT" sz="5300" b="1" dirty="0" smtClean="0"/>
            </a:br>
            <a:r>
              <a:rPr lang="it-IT" sz="5300" b="1" dirty="0" smtClean="0"/>
              <a:t>lo esencial»</a:t>
            </a:r>
            <a:br>
              <a:rPr lang="it-IT" sz="5300" b="1" dirty="0" smtClean="0"/>
            </a:br>
            <a:r>
              <a:rPr lang="it-IT" dirty="0" smtClean="0"/>
              <a:t>(EG 35)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72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/>
              <a:t>«Un corazón misionero se hace débil con los débiles, todo para todos…</a:t>
            </a:r>
            <a:br>
              <a:rPr lang="it-IT" sz="4900" b="1" dirty="0" smtClean="0"/>
            </a:br>
            <a:r>
              <a:rPr lang="it-IT" sz="4900" b="1" dirty="0" smtClean="0"/>
              <a:t>Nunca se encierra, nunca se repliega en sus seguridades, nunca opta por la rigidez autodefensiva»</a:t>
            </a:r>
            <a:br>
              <a:rPr lang="it-IT" sz="4900" b="1" dirty="0" smtClean="0"/>
            </a:br>
            <a:r>
              <a:rPr lang="it-IT" dirty="0" smtClean="0"/>
              <a:t>(EG 45)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386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«La Iglesia ‘en salida’ es una Iglesia con las puertas abiertas»</a:t>
            </a:r>
            <a:br>
              <a:rPr lang="it-IT" sz="6000" b="1" dirty="0" smtClean="0"/>
            </a:br>
            <a:r>
              <a:rPr lang="it-IT" dirty="0" smtClean="0"/>
              <a:t>(EG 46)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22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«La Iglesia no es una aduana, es la casa paterna donde hay lugar para todos»</a:t>
            </a:r>
            <a:br>
              <a:rPr lang="it-IT" sz="6000" b="1" dirty="0" smtClean="0"/>
            </a:br>
            <a:r>
              <a:rPr lang="it-IT" dirty="0" smtClean="0"/>
              <a:t>(EG 47)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959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5020"/>
            <a:ext cx="8229600" cy="85875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«</a:t>
            </a:r>
            <a:r>
              <a:rPr lang="it-IT" sz="5300" b="1" dirty="0" smtClean="0"/>
              <a:t>El proyecto de Jesús es instaurar el Reino de su Padre, el Reino de Dios»</a:t>
            </a:r>
            <a:br>
              <a:rPr lang="it-IT" sz="5300" b="1" dirty="0" smtClean="0"/>
            </a:br>
            <a:r>
              <a:rPr lang="it-IT" dirty="0" smtClean="0"/>
              <a:t>(EG 180)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31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una economía de exclusión»</a:t>
            </a:r>
            <a:br>
              <a:rPr lang="it-IT" sz="6000" b="1" dirty="0" smtClean="0"/>
            </a:br>
            <a:r>
              <a:rPr lang="it-IT" dirty="0" smtClean="0"/>
              <a:t>(EG 53)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1577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una cultura </a:t>
            </a:r>
            <a:r>
              <a:rPr lang="it-IT" sz="6000" b="1" dirty="0" smtClean="0"/>
              <a:t>del ‘descarte’»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dirty="0" smtClean="0"/>
              <a:t>(EG 53)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8198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039091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la globalización de la indiferencia»</a:t>
            </a:r>
            <a:br>
              <a:rPr lang="it-IT" sz="6000" b="1" dirty="0" smtClean="0"/>
            </a:br>
            <a:r>
              <a:rPr lang="it-IT" dirty="0" smtClean="0"/>
              <a:t>(EG 54)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33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la idolatría del dinero»</a:t>
            </a:r>
            <a:br>
              <a:rPr lang="it-IT" sz="6000" b="1" dirty="0" smtClean="0"/>
            </a:br>
            <a:r>
              <a:rPr lang="it-IT" dirty="0" smtClean="0"/>
              <a:t>(EG 55)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55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Autofit/>
          </a:bodyPr>
          <a:lstStyle/>
          <a:p>
            <a:r>
              <a:rPr lang="it-IT" sz="5000" b="1" dirty="0" smtClean="0"/>
              <a:t>«La vida se alcanza y madura a medida que se la entrega para dar vida a los otros. </a:t>
            </a:r>
            <a:br>
              <a:rPr lang="it-IT" sz="5000" b="1" dirty="0" smtClean="0"/>
            </a:br>
            <a:r>
              <a:rPr lang="it-IT" sz="5000" b="1" dirty="0" smtClean="0"/>
              <a:t>Eso es en definitiva la misión.»  </a:t>
            </a:r>
            <a:r>
              <a:rPr lang="it-IT" sz="5000" dirty="0" smtClean="0"/>
              <a:t>(E.G. 10)</a:t>
            </a:r>
            <a:r>
              <a:rPr lang="it-IT" sz="5000" b="1" dirty="0" smtClean="0"/>
              <a:t/>
            </a:r>
            <a:br>
              <a:rPr lang="it-IT" sz="5000" b="1" dirty="0" smtClean="0"/>
            </a:br>
            <a:endParaRPr lang="it-IT" sz="5000" b="1" dirty="0"/>
          </a:p>
        </p:txBody>
      </p:sp>
    </p:spTree>
    <p:extLst>
      <p:ext uri="{BB962C8B-B14F-4D97-AF65-F5344CB8AC3E}">
        <p14:creationId xmlns:p14="http://schemas.microsoft.com/office/powerpoint/2010/main" val="3635575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la especulación financiera»</a:t>
            </a:r>
            <a:br>
              <a:rPr lang="it-IT" sz="6000" b="1" dirty="0" smtClean="0"/>
            </a:br>
            <a:r>
              <a:rPr lang="it-IT" dirty="0" smtClean="0"/>
              <a:t>(EG 56)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9205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una dinero que gobierna en lugar de servir»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>(EG 57)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8720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la desigualdad social que engendra violencia»</a:t>
            </a:r>
            <a:br>
              <a:rPr lang="it-IT" sz="6000" b="1" dirty="0" smtClean="0"/>
            </a:br>
            <a:r>
              <a:rPr lang="it-IT" dirty="0" smtClean="0"/>
              <a:t>(EG 59)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5395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escaparse de los compromisos»</a:t>
            </a:r>
            <a:br>
              <a:rPr lang="it-IT" sz="6000" b="1" dirty="0" smtClean="0"/>
            </a:br>
            <a:r>
              <a:rPr lang="it-IT" dirty="0" smtClean="0"/>
              <a:t>(EG 81)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556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720" y="26215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al pesimismo estéril»</a:t>
            </a:r>
            <a:br>
              <a:rPr lang="it-IT" sz="6000" b="1" dirty="0" smtClean="0"/>
            </a:br>
            <a:r>
              <a:rPr lang="it-IT" dirty="0" smtClean="0"/>
              <a:t>(EG 84)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6060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la mundanidad espiritual»</a:t>
            </a:r>
            <a:br>
              <a:rPr lang="it-IT" sz="6000" b="1" dirty="0" smtClean="0"/>
            </a:br>
            <a:r>
              <a:rPr lang="it-IT" dirty="0" smtClean="0"/>
              <a:t>(EG 93)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0208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a la guerra entre nosotros»</a:t>
            </a:r>
            <a:br>
              <a:rPr lang="it-IT" sz="6000" b="1" dirty="0" smtClean="0"/>
            </a:br>
            <a:r>
              <a:rPr lang="it-IT" dirty="0" smtClean="0"/>
              <a:t>(EG 98)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073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«Sí a las relaciones nuevas que genera Jesucristo»</a:t>
            </a:r>
            <a:br>
              <a:rPr lang="it-IT" sz="6000" b="1" dirty="0" smtClean="0"/>
            </a:br>
            <a:r>
              <a:rPr lang="it-IT" dirty="0" smtClean="0"/>
              <a:t>(EG 87)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7990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«La intimidad de la Iglesia con Jesús es una intimidad itinerante».</a:t>
            </a:r>
            <a:br>
              <a:rPr lang="it-IT" sz="6000" b="1" dirty="0" smtClean="0"/>
            </a:br>
            <a:r>
              <a:rPr lang="it-IT" dirty="0" smtClean="0"/>
              <a:t>(EG 23)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641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«La Iglesia ‘en salida’ es una comunidad de discípulos misioneros que toman iniciativa</a:t>
            </a:r>
            <a:r>
              <a:rPr lang="it-IT" dirty="0" smtClean="0"/>
              <a:t> (EG 24)….</a:t>
            </a:r>
            <a:br>
              <a:rPr lang="it-IT" dirty="0" smtClean="0"/>
            </a:br>
            <a:r>
              <a:rPr lang="it-IT" sz="5300" b="1" dirty="0" smtClean="0"/>
              <a:t>Es una Iglesia con las «puertas abiertas»</a:t>
            </a:r>
            <a:r>
              <a:rPr lang="it-IT" dirty="0" smtClean="0"/>
              <a:t> (46)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05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it-IT" b="1" dirty="0" smtClean="0"/>
              <a:t>«Que Dios nos empuje a salir al encuentro de tantos hermanos y hermanas que están en la periferia, que tienen sed de Dios.</a:t>
            </a:r>
            <a:br>
              <a:rPr lang="it-IT" b="1" dirty="0" smtClean="0"/>
            </a:br>
            <a:r>
              <a:rPr lang="it-IT" b="1" dirty="0" smtClean="0"/>
              <a:t>Que no nos deje en casa; que nos empuje a salir de casa.</a:t>
            </a:r>
            <a:br>
              <a:rPr lang="it-IT" b="1" dirty="0" smtClean="0"/>
            </a:br>
            <a:r>
              <a:rPr lang="it-IT" b="1" dirty="0" smtClean="0"/>
              <a:t>Y así seamos discípulos del Señor»</a:t>
            </a:r>
            <a:br>
              <a:rPr lang="it-IT" b="1" dirty="0" smtClean="0"/>
            </a:br>
            <a:r>
              <a:rPr lang="it-IT" dirty="0" smtClean="0"/>
              <a:t>(en la JMJ, Río d. J. 2013)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301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«Salgamos, salgamos a ofrecer  a todos la vida de Jesucristo»</a:t>
            </a:r>
            <a:br>
              <a:rPr lang="it-IT" sz="5300" b="1" dirty="0" smtClean="0"/>
            </a:br>
            <a:r>
              <a:rPr lang="it-IT" dirty="0" smtClean="0"/>
              <a:t>(EG 49)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1578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/>
              <a:t>«Prefiero una Iglesia accidentada, herida y manchada por salir a la calle, antes que una Iglesia enferma por el encierro y la comodidad de aferrarse a las propria seguridades.»</a:t>
            </a:r>
            <a:br>
              <a:rPr lang="it-IT" sz="4900" b="1" dirty="0" smtClean="0"/>
            </a:br>
            <a:r>
              <a:rPr lang="it-IT" dirty="0" smtClean="0"/>
              <a:t>(EG 49)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55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«No quiero una Iglesia preocupada por ser el centro».</a:t>
            </a:r>
            <a:br>
              <a:rPr lang="it-IT" sz="6000" b="1" dirty="0" smtClean="0"/>
            </a:br>
            <a:r>
              <a:rPr lang="it-IT" dirty="0" smtClean="0"/>
              <a:t>(EG 49)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7733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/>
              <a:t>«No quiero una Iglesia tranquila, quiero una Iglesia misionera…..»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1152973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it-IT" sz="5400" b="1" dirty="0" smtClean="0"/>
              <a:t>«Quiero una Iglesia al servicio de los más pobres….»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814316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«La misión es algo que yo no puedo arrancar de mi ser si no quiero destruirme»</a:t>
            </a:r>
            <a:br>
              <a:rPr lang="it-IT" sz="5300" b="1" dirty="0" smtClean="0"/>
            </a:br>
            <a:r>
              <a:rPr lang="it-IT" dirty="0" smtClean="0"/>
              <a:t>(EG 273)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2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«Yo soy una misión en esta tierra, y para eso estoy en este mundo»</a:t>
            </a:r>
            <a:br>
              <a:rPr lang="it-IT" sz="6000" b="1" dirty="0" smtClean="0"/>
            </a:br>
            <a:r>
              <a:rPr lang="it-IT" dirty="0" smtClean="0"/>
              <a:t>(EG 273)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58459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«Somos marcados a fuego por esa misión de iluminar, bendecir, vivificar, levantar, sanar, liberar.»</a:t>
            </a:r>
            <a:br>
              <a:rPr lang="it-IT" sz="6000" b="1" dirty="0" smtClean="0"/>
            </a:br>
            <a:r>
              <a:rPr lang="it-IT" dirty="0" smtClean="0"/>
              <a:t>(EG 273)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574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/>
              <a:t>«No podemos quedarnos tranquilos en espera pasiva en nuestros templos…</a:t>
            </a:r>
            <a:br>
              <a:rPr lang="it-IT" sz="4900" b="1" dirty="0" smtClean="0"/>
            </a:br>
            <a:r>
              <a:rPr lang="it-IT" sz="4900" b="1" dirty="0" smtClean="0"/>
              <a:t>Hace falta pasar de una pastoral de mera conservaciòn a una pastoral decididamente misionera»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(EG 15, citando Aparecida)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185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900" b="1" dirty="0" smtClean="0"/>
              <a:t>«Todos somos invitados a aceptar este llamado: salir de la propia comodidad y atreverse a llegar a todas las periferias que necesitan la luz del Evangelio»</a:t>
            </a:r>
            <a:br>
              <a:rPr lang="it-IT" sz="4900" b="1" dirty="0" smtClean="0"/>
            </a:br>
            <a:r>
              <a:rPr lang="it-IT" dirty="0" smtClean="0"/>
              <a:t>(EG 20)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742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/>
              <a:t>«La alegría del Evangelio</a:t>
            </a:r>
            <a:br>
              <a:rPr lang="it-IT" sz="6000" b="1" dirty="0" smtClean="0"/>
            </a:br>
            <a:r>
              <a:rPr lang="it-IT" sz="6000" b="1" dirty="0" smtClean="0"/>
              <a:t>es misionera»</a:t>
            </a:r>
            <a:br>
              <a:rPr lang="it-IT" sz="6000" b="1" dirty="0" smtClean="0"/>
            </a:br>
            <a:r>
              <a:rPr lang="it-IT" dirty="0" smtClean="0"/>
              <a:t>(EG 21)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588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«Sueño con una opción misionera capaz de transformarlo todo:</a:t>
            </a:r>
            <a:br>
              <a:rPr lang="it-IT" sz="5300" b="1" dirty="0" smtClean="0"/>
            </a:br>
            <a:r>
              <a:rPr lang="it-IT" sz="5300" b="1" dirty="0" smtClean="0"/>
              <a:t>costumbres, estilos, horarios, lenguaje y toda estructura eclesial»</a:t>
            </a:r>
            <a:br>
              <a:rPr lang="it-IT" sz="5300" b="1" dirty="0" smtClean="0"/>
            </a:br>
            <a:r>
              <a:rPr lang="it-IT" dirty="0" smtClean="0"/>
              <a:t>(EG 27)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699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«La reforma de las estructuras sólo puede entenderse en este sentido: procurar que todas ellas se vuelvan más misioneras»</a:t>
            </a:r>
            <a:br>
              <a:rPr lang="it-IT" sz="5300" b="1" dirty="0" smtClean="0"/>
            </a:br>
            <a:r>
              <a:rPr lang="it-IT" dirty="0" smtClean="0"/>
              <a:t>(EG 27)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892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5300" b="1" dirty="0" smtClean="0"/>
              <a:t>«Cada parroquia, cada diócesis están llamadas a la conversión misionera»</a:t>
            </a:r>
            <a:br>
              <a:rPr lang="it-IT" sz="5300" b="1" dirty="0" smtClean="0"/>
            </a:br>
            <a:r>
              <a:rPr lang="it-IT" dirty="0" smtClean="0"/>
              <a:t>(EG 28 y 29)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66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527</Words>
  <Application>Microsoft Office PowerPoint</Application>
  <PresentationFormat>Presentación en pantalla (4:3)</PresentationFormat>
  <Paragraphs>37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MISION EN EL MAGISTERIO Y EN EL CORAZON DE  PAPA FRANCISCO  </vt:lpstr>
      <vt:lpstr>«La vida se alcanza y madura a medida que se la entrega para dar vida a los otros.  Eso es en definitiva la misión.»  (E.G. 10) </vt:lpstr>
      <vt:lpstr>«Que Dios nos empuje a salir al encuentro de tantos hermanos y hermanas que están en la periferia, que tienen sed de Dios. Que no nos deje en casa; que nos empuje a salir de casa. Y así seamos discípulos del Señor» (en la JMJ, Río d. J. 2013)</vt:lpstr>
      <vt:lpstr>«No podemos quedarnos tranquilos en espera pasiva en nuestros templos… Hace falta pasar de una pastoral de mera conservaciòn a una pastoral decididamente misionera» (EG 15, citando Aparecida)</vt:lpstr>
      <vt:lpstr>«Todos somos invitados a aceptar este llamado: salir de la propia comodidad y atreverse a llegar a todas las periferias que necesitan la luz del Evangelio» (EG 20)</vt:lpstr>
      <vt:lpstr>«La alegría del Evangelio es misionera» (EG 21)</vt:lpstr>
      <vt:lpstr>«Sueño con una opción misionera capaz de transformarlo todo: costumbres, estilos, horarios, lenguaje y toda estructura eclesial» (EG 27)</vt:lpstr>
      <vt:lpstr>«La reforma de las estructuras sólo puede entenderse en este sentido: procurar que todas ellas se vuelvan más misioneras» (EG 27)</vt:lpstr>
      <vt:lpstr>«Cada parroquia, cada diócesis están llamadas a la conversión misionera» (EG 28 y 29)</vt:lpstr>
      <vt:lpstr>«Cada vez que intentamos volver a la fuente y recuperar la frescura original del Evangelio, brotan nuevos caminos, métodos creativos…» (EG 11)</vt:lpstr>
      <vt:lpstr>«Una pastoral en clave misionera no se obsesiona por la transmisión desarticulada de una multitud de doctrinas….. El anuncio se concentra en  lo esencial» (EG 35)</vt:lpstr>
      <vt:lpstr>«Un corazón misionero se hace débil con los débiles, todo para todos… Nunca se encierra, nunca se repliega en sus seguridades, nunca opta por la rigidez autodefensiva» (EG 45)</vt:lpstr>
      <vt:lpstr>«La Iglesia ‘en salida’ es una Iglesia con las puertas abiertas» (EG 46)</vt:lpstr>
      <vt:lpstr>«La Iglesia no es una aduana, es la casa paterna donde hay lugar para todos» (EG 47)</vt:lpstr>
      <vt:lpstr>«El proyecto de Jesús es instaurar el Reino de su Padre, el Reino de Dios» (EG 180)</vt:lpstr>
      <vt:lpstr>«NO a una economía de exclusión» (EG 53)</vt:lpstr>
      <vt:lpstr>«NO a una cultura del ‘descarte’» (EG 53)</vt:lpstr>
      <vt:lpstr>«NO a la globalización de la indiferencia» (EG 54)</vt:lpstr>
      <vt:lpstr>«NO a la idolatría del dinero» (EG 55)</vt:lpstr>
      <vt:lpstr>«NO a la especulación financiera» (EG 56)</vt:lpstr>
      <vt:lpstr>«No a una dinero que gobierna en lugar de servir». (EG 57)</vt:lpstr>
      <vt:lpstr>«No a la desigualdad social que engendra violencia» (EG 59)</vt:lpstr>
      <vt:lpstr>«No a escaparse de los compromisos» (EG 81)</vt:lpstr>
      <vt:lpstr>«No al pesimismo estéril» (EG 84)</vt:lpstr>
      <vt:lpstr>«No a la mundanidad espiritual» (EG 93)</vt:lpstr>
      <vt:lpstr>«No a la guerra entre nosotros» (EG 98)</vt:lpstr>
      <vt:lpstr>«Sí a las relaciones nuevas que genera Jesucristo» (EG 87)</vt:lpstr>
      <vt:lpstr>«La intimidad de la Iglesia con Jesús es una intimidad itinerante». (EG 23) </vt:lpstr>
      <vt:lpstr>«La Iglesia ‘en salida’ es una comunidad de discípulos misioneros que toman iniciativa (EG 24)…. Es una Iglesia con las «puertas abiertas» (46)</vt:lpstr>
      <vt:lpstr>«Salgamos, salgamos a ofrecer  a todos la vida de Jesucristo» (EG 49)</vt:lpstr>
      <vt:lpstr>«Prefiero una Iglesia accidentada, herida y manchada por salir a la calle, antes que una Iglesia enferma por el encierro y la comodidad de aferrarse a las propria seguridades.» (EG 49)</vt:lpstr>
      <vt:lpstr>«No quiero una Iglesia preocupada por ser el centro». (EG 49)</vt:lpstr>
      <vt:lpstr>«No quiero una Iglesia tranquila, quiero una Iglesia misionera…..»</vt:lpstr>
      <vt:lpstr>«Quiero una Iglesia al servicio de los más pobres….»</vt:lpstr>
      <vt:lpstr>«La misión es algo que yo no puedo arrancar de mi ser si no quiero destruirme» (EG 273)</vt:lpstr>
      <vt:lpstr>«Yo soy una misión en esta tierra, y para eso estoy en este mundo» (EG 273)</vt:lpstr>
      <vt:lpstr>«Somos marcados a fuego por esa misión de iluminar, bendecir, vivificar, levantar, sanar, liberar.» (EG 273)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MISION EN EL MAGISTERIO Y EN EL CORAZON DE  PAPA FRANCISCO</dc:title>
  <dc:creator>ASUS</dc:creator>
  <cp:lastModifiedBy>ASUS</cp:lastModifiedBy>
  <cp:revision>10</cp:revision>
  <dcterms:created xsi:type="dcterms:W3CDTF">2015-03-28T01:59:06Z</dcterms:created>
  <dcterms:modified xsi:type="dcterms:W3CDTF">2015-03-29T02:23:33Z</dcterms:modified>
</cp:coreProperties>
</file>